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3" r:id="rId3"/>
    <p:sldId id="267" r:id="rId4"/>
    <p:sldId id="264" r:id="rId5"/>
    <p:sldId id="266" r:id="rId6"/>
    <p:sldId id="259" r:id="rId7"/>
    <p:sldId id="265" r:id="rId8"/>
    <p:sldId id="260" r:id="rId9"/>
    <p:sldId id="258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8812"/>
  </p:normalViewPr>
  <p:slideViewPr>
    <p:cSldViewPr snapToGrid="0" snapToObjects="1">
      <p:cViewPr varScale="1">
        <p:scale>
          <a:sx n="98" d="100"/>
          <a:sy n="98" d="100"/>
        </p:scale>
        <p:origin x="111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1.jpeg>
</file>

<file path=ppt/media/image12.jpeg>
</file>

<file path=ppt/media/image13.jpeg>
</file>

<file path=ppt/media/image2.tif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0CEC78-DE05-E14A-9F2F-6D264E83DF90}" type="datetimeFigureOut">
              <a:rPr lang="en-US" smtClean="0"/>
              <a:t>11/1/19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971CE2-8277-9846-B217-F54EE22C5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928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Precision-recall curves better than ROC for imbalanced datasets</a:t>
            </a:r>
          </a:p>
          <a:p>
            <a:r>
              <a:rPr lang="en-US" dirty="0"/>
              <a:t>Precision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ratio </a:t>
            </a:r>
            <a:r>
              <a:rPr lang="en-US" dirty="0" err="1">
                <a:effectLst/>
              </a:rPr>
              <a:t>tp</a:t>
            </a:r>
            <a:r>
              <a:rPr lang="en-US" dirty="0"/>
              <a:t> </a:t>
            </a:r>
            <a:r>
              <a:rPr lang="en-US" dirty="0">
                <a:effectLst/>
              </a:rPr>
              <a:t>/</a:t>
            </a:r>
            <a:r>
              <a:rPr lang="en-US" dirty="0"/>
              <a:t> </a:t>
            </a:r>
            <a:r>
              <a:rPr lang="en-US" dirty="0">
                <a:effectLst/>
              </a:rPr>
              <a:t>(</a:t>
            </a:r>
            <a:r>
              <a:rPr lang="en-US" dirty="0" err="1">
                <a:effectLst/>
              </a:rPr>
              <a:t>tp</a:t>
            </a:r>
            <a:r>
              <a:rPr lang="en-US" dirty="0"/>
              <a:t> </a:t>
            </a:r>
            <a:r>
              <a:rPr lang="en-US" dirty="0">
                <a:effectLst/>
              </a:rPr>
              <a:t>+</a:t>
            </a:r>
            <a:r>
              <a:rPr lang="en-US" dirty="0"/>
              <a:t> </a:t>
            </a:r>
            <a:r>
              <a:rPr lang="en-US" dirty="0" err="1">
                <a:effectLst/>
              </a:rPr>
              <a:t>fp</a:t>
            </a:r>
            <a:r>
              <a:rPr lang="en-US" dirty="0">
                <a:effectLst/>
              </a:rPr>
              <a:t>),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ability of the classifier not to label as positive a sample that is negative.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Recall is the ratio </a:t>
            </a:r>
            <a:r>
              <a:rPr lang="en-US" dirty="0" err="1">
                <a:effectLst/>
              </a:rPr>
              <a:t>tp</a:t>
            </a:r>
            <a:r>
              <a:rPr lang="en-US" dirty="0"/>
              <a:t> </a:t>
            </a:r>
            <a:r>
              <a:rPr lang="en-US" dirty="0">
                <a:effectLst/>
              </a:rPr>
              <a:t>/</a:t>
            </a:r>
            <a:r>
              <a:rPr lang="en-US" dirty="0"/>
              <a:t> </a:t>
            </a:r>
            <a:r>
              <a:rPr lang="en-US" dirty="0">
                <a:effectLst/>
              </a:rPr>
              <a:t>(</a:t>
            </a:r>
            <a:r>
              <a:rPr lang="en-US" dirty="0" err="1">
                <a:effectLst/>
              </a:rPr>
              <a:t>tp</a:t>
            </a:r>
            <a:r>
              <a:rPr lang="en-US" dirty="0"/>
              <a:t> </a:t>
            </a:r>
            <a:r>
              <a:rPr lang="en-US" dirty="0">
                <a:effectLst/>
              </a:rPr>
              <a:t>+</a:t>
            </a:r>
            <a:r>
              <a:rPr lang="en-US" dirty="0"/>
              <a:t> </a:t>
            </a:r>
            <a:r>
              <a:rPr lang="en-US" dirty="0" err="1">
                <a:effectLst/>
              </a:rPr>
              <a:t>fn</a:t>
            </a:r>
            <a:r>
              <a:rPr lang="en-US" dirty="0">
                <a:effectLst/>
              </a:rPr>
              <a:t>),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ability of the classifier to find all the positive samples.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 score can be interpreted as a weighted average of the precision and recall.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macro-average will compute the metric independently for each class and then take the average (hence treating all classes equally)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vs weighted macro-average, in which each class contribution to the average is weighted by the relative number of examples available for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71CE2-8277-9846-B217-F54EE22C5D6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6068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Precision-recall curves better than ROC for imbalanced datasets</a:t>
            </a:r>
          </a:p>
          <a:p>
            <a:r>
              <a:rPr lang="en-US" dirty="0"/>
              <a:t>Precision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ratio </a:t>
            </a:r>
            <a:r>
              <a:rPr lang="en-US" dirty="0" err="1">
                <a:effectLst/>
              </a:rPr>
              <a:t>tp</a:t>
            </a:r>
            <a:r>
              <a:rPr lang="en-US" dirty="0"/>
              <a:t> </a:t>
            </a:r>
            <a:r>
              <a:rPr lang="en-US" dirty="0">
                <a:effectLst/>
              </a:rPr>
              <a:t>/</a:t>
            </a:r>
            <a:r>
              <a:rPr lang="en-US" dirty="0"/>
              <a:t> </a:t>
            </a:r>
            <a:r>
              <a:rPr lang="en-US" dirty="0">
                <a:effectLst/>
              </a:rPr>
              <a:t>(</a:t>
            </a:r>
            <a:r>
              <a:rPr lang="en-US" dirty="0" err="1">
                <a:effectLst/>
              </a:rPr>
              <a:t>tp</a:t>
            </a:r>
            <a:r>
              <a:rPr lang="en-US" dirty="0"/>
              <a:t> </a:t>
            </a:r>
            <a:r>
              <a:rPr lang="en-US" dirty="0">
                <a:effectLst/>
              </a:rPr>
              <a:t>+</a:t>
            </a:r>
            <a:r>
              <a:rPr lang="en-US" dirty="0"/>
              <a:t> </a:t>
            </a:r>
            <a:r>
              <a:rPr lang="en-US" dirty="0" err="1">
                <a:effectLst/>
              </a:rPr>
              <a:t>fp</a:t>
            </a:r>
            <a:r>
              <a:rPr lang="en-US" dirty="0">
                <a:effectLst/>
              </a:rPr>
              <a:t>),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ability of the classifier not to label as positive a sample that is negative.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Recall is the ratio </a:t>
            </a:r>
            <a:r>
              <a:rPr lang="en-US" dirty="0" err="1">
                <a:effectLst/>
              </a:rPr>
              <a:t>tp</a:t>
            </a:r>
            <a:r>
              <a:rPr lang="en-US" dirty="0"/>
              <a:t> </a:t>
            </a:r>
            <a:r>
              <a:rPr lang="en-US" dirty="0">
                <a:effectLst/>
              </a:rPr>
              <a:t>/</a:t>
            </a:r>
            <a:r>
              <a:rPr lang="en-US" dirty="0"/>
              <a:t> </a:t>
            </a:r>
            <a:r>
              <a:rPr lang="en-US" dirty="0">
                <a:effectLst/>
              </a:rPr>
              <a:t>(</a:t>
            </a:r>
            <a:r>
              <a:rPr lang="en-US" dirty="0" err="1">
                <a:effectLst/>
              </a:rPr>
              <a:t>tp</a:t>
            </a:r>
            <a:r>
              <a:rPr lang="en-US" dirty="0"/>
              <a:t> </a:t>
            </a:r>
            <a:r>
              <a:rPr lang="en-US" dirty="0">
                <a:effectLst/>
              </a:rPr>
              <a:t>+</a:t>
            </a:r>
            <a:r>
              <a:rPr lang="en-US" dirty="0"/>
              <a:t> </a:t>
            </a:r>
            <a:r>
              <a:rPr lang="en-US" dirty="0" err="1">
                <a:effectLst/>
              </a:rPr>
              <a:t>fn</a:t>
            </a:r>
            <a:r>
              <a:rPr lang="en-US" dirty="0">
                <a:effectLst/>
              </a:rPr>
              <a:t>),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ability of the classifier to find all the positive samples.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 score can be interpreted as a weighted average of the precision and recall.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macro-average will compute the metric independently for each class and then take the average (hence treating all classes equally)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vs weighted macro-average, in which each class contribution to the average is weighted by the relative number of examples available for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71CE2-8277-9846-B217-F54EE22C5D6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169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E3F3A-2781-FA44-AF28-2084559545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121299-D455-0143-83D3-C320F4617E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4E9C1-0B4E-B348-B574-328ED6AEF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878F-1776-A048-8C98-3C249BC7AD0C}" type="datetimeFigureOut">
              <a:rPr lang="en-US" smtClean="0"/>
              <a:t>11/1/19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29DF4-092D-EA4E-B19E-340DE17B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104700-0ED8-CA46-B775-96B2C7ECE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C430D-C05D-674B-901F-08A3DDED7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661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B2821-2115-E34A-B11D-9F9AF577E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0B0CB7-6426-AE4F-86E0-EDE155423E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E313D-5025-8D41-96C5-45E310DE0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878F-1776-A048-8C98-3C249BC7AD0C}" type="datetimeFigureOut">
              <a:rPr lang="en-US" smtClean="0"/>
              <a:t>11/1/19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7A357F-226C-7049-95D1-B46A0FDAD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1B9E07-05AA-C141-A9FF-C4484C8EA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C430D-C05D-674B-901F-08A3DDED7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203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85B347-6869-2245-9EBB-72DE8D49AF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644463-C2E7-9442-8610-C68DC6D507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7BDB14-4EC1-854B-8528-444BAC98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878F-1776-A048-8C98-3C249BC7AD0C}" type="datetimeFigureOut">
              <a:rPr lang="en-US" smtClean="0"/>
              <a:t>11/1/19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5E241E-4DF8-9F44-A119-36B1C3DA7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97908-271B-B346-9F6B-3535C592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C430D-C05D-674B-901F-08A3DDED7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232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E14EA-BD15-7247-ADE3-4621642A4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70E6F-DD67-4A47-AE85-9A0A6E963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5A4C7-7C0C-A14C-8F7A-A0728F04F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878F-1776-A048-8C98-3C249BC7AD0C}" type="datetimeFigureOut">
              <a:rPr lang="en-US" smtClean="0"/>
              <a:t>11/1/19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26FCB1-D8A0-2E4C-90D8-C2DECD439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49DA4-1FF3-D94C-A46B-E71B399D6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C430D-C05D-674B-901F-08A3DDED7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182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457F9-2DD0-5A46-8CA7-A4328D192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1F4E2E-1408-9F4A-BC29-92F521D186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C5F03-2C67-D847-86B1-2356B971C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878F-1776-A048-8C98-3C249BC7AD0C}" type="datetimeFigureOut">
              <a:rPr lang="en-US" smtClean="0"/>
              <a:t>11/1/19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D57EBE-27B4-7245-8D53-4E26F682B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FAA9CB-FAF2-C448-9718-BE638AA12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C430D-C05D-674B-901F-08A3DDED7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280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CF232-584E-CF42-92CF-12532E5EB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B1392E-B364-4D4C-A2F4-21AE39BB3F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22BFDF-7CEF-5748-8D70-0FA7978B7F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34B51E-EF37-484A-9727-81AAD2536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878F-1776-A048-8C98-3C249BC7AD0C}" type="datetimeFigureOut">
              <a:rPr lang="en-US" smtClean="0"/>
              <a:t>11/1/19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5A1F23-DEB2-4C4E-BA5A-27F8DC57F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F4CBC9-EA1E-6C45-B28A-42BEFDAB6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C430D-C05D-674B-901F-08A3DDED7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15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F3BD0-57AF-A74A-AF08-EAA3E5ACF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9A7FA-8A01-E645-805C-4AAF19C017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C8A3DE-AFEA-AC49-B4E5-F3398D4A53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0F58CA-43F5-454C-8EEF-6B9F4F1733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007C82-B5A9-6B49-82E9-BB020D7D9D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72DD2D-3DE1-C04F-B520-53C3D64F6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878F-1776-A048-8C98-3C249BC7AD0C}" type="datetimeFigureOut">
              <a:rPr lang="en-US" smtClean="0"/>
              <a:t>11/1/19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A1A422-6DBF-3C46-93E3-D695A908A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0DD22B-1E64-F144-90EC-5F01B2053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C430D-C05D-674B-901F-08A3DDED7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475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6ECF8-1C99-9E45-9B5E-B8928AD8B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DEC9C9-290B-2247-AB26-51A11B7FB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878F-1776-A048-8C98-3C249BC7AD0C}" type="datetimeFigureOut">
              <a:rPr lang="en-US" smtClean="0"/>
              <a:t>11/1/19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DEF545-74FD-E244-A1F9-45122AC73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06E676-BDF4-0C4E-9F4A-9012C5A86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C430D-C05D-674B-901F-08A3DDED7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525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9AD43E-C3F0-2149-ABD8-ABC60DF25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878F-1776-A048-8C98-3C249BC7AD0C}" type="datetimeFigureOut">
              <a:rPr lang="en-US" smtClean="0"/>
              <a:t>11/1/19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09714B-A539-8A49-8FC5-DC5C5F46F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64269D-9050-1348-BC53-A43CA029C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C430D-C05D-674B-901F-08A3DDED7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837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8B6FB-50A5-DA42-B2CE-A3BC450E9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313A2-F059-8940-B3E8-CC54E20FC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E44A56-738B-D447-BA71-B99084ABF2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0A86CA-BE4C-5841-9B1F-BB7704307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878F-1776-A048-8C98-3C249BC7AD0C}" type="datetimeFigureOut">
              <a:rPr lang="en-US" smtClean="0"/>
              <a:t>11/1/19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D1573B-7F27-824F-9B95-7A1AA7D99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34386-B2DE-ED40-A096-535312E6F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C430D-C05D-674B-901F-08A3DDED7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30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F7A2D-88EE-3544-A5D5-44DF7C7DA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FF55F4-58BE-8B4F-90DF-BF4DF0FC9D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E2F8C9-9A8D-B842-89AD-CB90883D6D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FAFEF8-AFB8-214E-A083-877147E7D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878F-1776-A048-8C98-3C249BC7AD0C}" type="datetimeFigureOut">
              <a:rPr lang="en-US" smtClean="0"/>
              <a:t>11/1/19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0DB317-B639-C440-924F-E2E37F8E7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8F45F-6D8D-2B45-A464-A11388938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C430D-C05D-674B-901F-08A3DDED7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853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8CC409-D474-2D45-B360-41580EC2E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38247-2093-AB44-B223-000611AA7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A7109C-3505-7C40-B178-DD0D10D52F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8878F-1776-A048-8C98-3C249BC7AD0C}" type="datetimeFigureOut">
              <a:rPr lang="en-US" smtClean="0"/>
              <a:t>11/1/19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519E0A-38C4-C24F-84B0-F226FDA370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44C487-93A2-9B48-8AAA-FDB58E848F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C430D-C05D-674B-901F-08A3DDED7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37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CDAE5-3AF6-7745-8940-DA00A267FE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36779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VerteSegNet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Deep Learning Approach to Automatic Vertebral Body Segmentation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1C1775-0BAF-BE4F-A58E-A6656BD8E6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6454"/>
            <a:ext cx="9144000" cy="1012825"/>
          </a:xfrm>
        </p:spPr>
        <p:txBody>
          <a:bodyPr>
            <a:normAutofit/>
          </a:bodyPr>
          <a:lstStyle/>
          <a:p>
            <a:r>
              <a:rPr lang="en-US" sz="1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Jiamin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Zhou</a:t>
            </a:r>
          </a:p>
          <a:p>
            <a:r>
              <a:rPr lang="en-US" sz="18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Musculoskeletal Magnetic Resonance Imaging (Krug) Lab</a:t>
            </a:r>
            <a:br>
              <a:rPr lang="en-US" sz="18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 of Radiology, UCSF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E76460-1025-6A43-8939-2FF597E4FD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83442"/>
            <a:ext cx="5008145" cy="97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325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857CF26F-09B4-3C4F-B3AC-B0047DB0AC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757168" y="811019"/>
            <a:ext cx="6270434" cy="5239511"/>
          </a:xfr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8A3AF14F-F6DA-2348-8F39-AF7260CCA0AD}"/>
              </a:ext>
            </a:extLst>
          </p:cNvPr>
          <p:cNvGrpSpPr/>
          <p:nvPr/>
        </p:nvGrpSpPr>
        <p:grpSpPr>
          <a:xfrm>
            <a:off x="742831" y="807466"/>
            <a:ext cx="5668423" cy="5239513"/>
            <a:chOff x="742831" y="807466"/>
            <a:chExt cx="5668423" cy="5239513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9B2F101-059E-C542-8308-585529ADFC3B}"/>
                </a:ext>
              </a:extLst>
            </p:cNvPr>
            <p:cNvGrpSpPr/>
            <p:nvPr/>
          </p:nvGrpSpPr>
          <p:grpSpPr>
            <a:xfrm>
              <a:off x="742831" y="807466"/>
              <a:ext cx="5014335" cy="5239513"/>
              <a:chOff x="742831" y="807466"/>
              <a:chExt cx="5014335" cy="5239513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AF23A4BD-D9A4-7244-A344-AFB01CCD316B}"/>
                  </a:ext>
                </a:extLst>
              </p:cNvPr>
              <p:cNvSpPr/>
              <p:nvPr/>
            </p:nvSpPr>
            <p:spPr>
              <a:xfrm>
                <a:off x="742831" y="807466"/>
                <a:ext cx="5014335" cy="5239513"/>
              </a:xfrm>
              <a:prstGeom prst="rect">
                <a:avLst/>
              </a:prstGeom>
              <a:solidFill>
                <a:schemeClr val="bg1"/>
              </a:solidFill>
              <a:ln w="28575"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t"/>
              <a:lstStyle/>
              <a:p>
                <a:r>
                  <a:rPr lang="en-US" sz="2800" b="1" dirty="0"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A</a:t>
                </a:r>
              </a:p>
            </p:txBody>
          </p:sp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7ED6F62A-3E18-CC4F-AA5C-8FA18F16EE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755187" y="1557891"/>
                <a:ext cx="4989624" cy="3742218"/>
              </a:xfrm>
              <a:prstGeom prst="rect">
                <a:avLst/>
              </a:prstGeom>
            </p:spPr>
          </p:pic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7166DCE-4AD6-884E-8B26-7C02D42B90C6}"/>
                </a:ext>
              </a:extLst>
            </p:cNvPr>
            <p:cNvSpPr/>
            <p:nvPr/>
          </p:nvSpPr>
          <p:spPr>
            <a:xfrm>
              <a:off x="5757166" y="807466"/>
              <a:ext cx="654088" cy="562096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sz="28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6288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236F0-B6B9-684A-A066-64353AC3E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U-Net for Image Segmentation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DE76B-1134-EC40-896A-BDAF915257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97807" cy="4351338"/>
          </a:xfrm>
        </p:spPr>
        <p:txBody>
          <a:bodyPr>
            <a:normAutofit fontScale="92500" lnSpcReduction="20000"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Training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 33 subjects (20% validation split)</a:t>
            </a: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Testing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 8 subjects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20 slices per subject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Ground truth: manual segmentation of L1-5 in 7 slices done by summer students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5 subjects without ground truth masks or 20 slices were excluded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4 input channels: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Water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Fat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R2*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Fat Fraction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E99058-12B5-9345-8916-E03478D375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/>
        </p:blipFill>
        <p:spPr>
          <a:xfrm>
            <a:off x="4825886" y="1825020"/>
            <a:ext cx="6527914" cy="43519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E58312-E159-564C-B464-F8EF90BC1BFC}"/>
              </a:ext>
            </a:extLst>
          </p:cNvPr>
          <p:cNvSpPr txBox="1"/>
          <p:nvPr/>
        </p:nvSpPr>
        <p:spPr>
          <a:xfrm>
            <a:off x="8562650" y="6185098"/>
            <a:ext cx="27911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Ronneberger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et al. 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MICCAI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2015</a:t>
            </a:r>
          </a:p>
        </p:txBody>
      </p:sp>
    </p:spTree>
    <p:extLst>
      <p:ext uri="{BB962C8B-B14F-4D97-AF65-F5344CB8AC3E}">
        <p14:creationId xmlns:p14="http://schemas.microsoft.com/office/powerpoint/2010/main" val="33587681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6">
            <a:extLst>
              <a:ext uri="{FF2B5EF4-FFF2-40B4-BE49-F238E27FC236}">
                <a16:creationId xmlns:a16="http://schemas.microsoft.com/office/drawing/2014/main" id="{F6CDC8A1-8111-4C46-98C3-A7421C69B037}"/>
              </a:ext>
            </a:extLst>
          </p:cNvPr>
          <p:cNvSpPr/>
          <p:nvPr/>
        </p:nvSpPr>
        <p:spPr>
          <a:xfrm>
            <a:off x="7927037" y="1225"/>
            <a:ext cx="4272225" cy="123942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24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Automatic Vertebrae Segmentation and Fat Quantification Pipeline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C7707BB-00D8-8F4A-A117-ABE8FD9BD244}"/>
              </a:ext>
            </a:extLst>
          </p:cNvPr>
          <p:cNvGrpSpPr/>
          <p:nvPr/>
        </p:nvGrpSpPr>
        <p:grpSpPr>
          <a:xfrm>
            <a:off x="17531" y="229380"/>
            <a:ext cx="10982135" cy="6326773"/>
            <a:chOff x="17531" y="229380"/>
            <a:chExt cx="10982135" cy="6326773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D834F461-C6CF-4E44-9C57-814A931D16C2}"/>
                </a:ext>
              </a:extLst>
            </p:cNvPr>
            <p:cNvGrpSpPr/>
            <p:nvPr/>
          </p:nvGrpSpPr>
          <p:grpSpPr>
            <a:xfrm>
              <a:off x="661072" y="229380"/>
              <a:ext cx="7007551" cy="4913394"/>
              <a:chOff x="686472" y="546880"/>
              <a:chExt cx="7987265" cy="5764240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2F4C24F3-D20A-3842-BD5A-9A549EBA944C}"/>
                  </a:ext>
                </a:extLst>
              </p:cNvPr>
              <p:cNvGrpSpPr/>
              <p:nvPr/>
            </p:nvGrpSpPr>
            <p:grpSpPr>
              <a:xfrm>
                <a:off x="686472" y="546880"/>
                <a:ext cx="1264368" cy="5764240"/>
                <a:chOff x="198672" y="545441"/>
                <a:chExt cx="1264368" cy="5764240"/>
              </a:xfrm>
            </p:grpSpPr>
            <p:pic>
              <p:nvPicPr>
                <p:cNvPr id="12" name="Picture 11">
                  <a:extLst>
                    <a:ext uri="{FF2B5EF4-FFF2-40B4-BE49-F238E27FC236}">
                      <a16:creationId xmlns:a16="http://schemas.microsoft.com/office/drawing/2014/main" id="{F8A59961-35D0-0D4D-B3E2-1D99A4F14A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428" t="28648" r="70900" b="33350"/>
                <a:stretch/>
              </p:blipFill>
              <p:spPr>
                <a:xfrm>
                  <a:off x="198672" y="545441"/>
                  <a:ext cx="1264368" cy="1441060"/>
                </a:xfrm>
                <a:prstGeom prst="rect">
                  <a:avLst/>
                </a:prstGeom>
              </p:spPr>
            </p:pic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92195801-9EFF-764E-ADB0-C8C4E801138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32876" t="28437" r="50452" b="33561"/>
                <a:stretch/>
              </p:blipFill>
              <p:spPr>
                <a:xfrm>
                  <a:off x="198672" y="1986501"/>
                  <a:ext cx="1264368" cy="1441060"/>
                </a:xfrm>
                <a:prstGeom prst="rect">
                  <a:avLst/>
                </a:prstGeom>
              </p:spPr>
            </p:pic>
            <p:pic>
              <p:nvPicPr>
                <p:cNvPr id="14" name="Picture 13">
                  <a:extLst>
                    <a:ext uri="{FF2B5EF4-FFF2-40B4-BE49-F238E27FC236}">
                      <a16:creationId xmlns:a16="http://schemas.microsoft.com/office/drawing/2014/main" id="{0EB43004-8CB5-0C4C-AAA0-91AB6DA5195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53084" t="27998" r="30244" b="34000"/>
                <a:stretch/>
              </p:blipFill>
              <p:spPr>
                <a:xfrm>
                  <a:off x="198672" y="3427561"/>
                  <a:ext cx="1264368" cy="1441060"/>
                </a:xfrm>
                <a:prstGeom prst="rect">
                  <a:avLst/>
                </a:prstGeom>
              </p:spPr>
            </p:pic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65C5DBD9-0B73-694C-B279-B83270A8D4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73469" t="27281" r="9859" b="34717"/>
                <a:stretch/>
              </p:blipFill>
              <p:spPr>
                <a:xfrm>
                  <a:off x="198672" y="4868621"/>
                  <a:ext cx="1264368" cy="1441060"/>
                </a:xfrm>
                <a:prstGeom prst="rect">
                  <a:avLst/>
                </a:prstGeom>
              </p:spPr>
            </p:pic>
          </p:grpSp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5C1FE6AC-C1D4-6840-9489-1A59B3014CD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2928" t="28624" r="30143" b="33393"/>
              <a:stretch/>
            </p:blipFill>
            <p:spPr>
              <a:xfrm>
                <a:off x="6531429" y="2220778"/>
                <a:ext cx="2142308" cy="2403382"/>
              </a:xfrm>
              <a:prstGeom prst="rect">
                <a:avLst/>
              </a:prstGeom>
            </p:spPr>
          </p:pic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0D913B9E-F6F9-744D-B69A-12E5CF29E17A}"/>
                  </a:ext>
                </a:extLst>
              </p:cNvPr>
              <p:cNvSpPr/>
              <p:nvPr/>
            </p:nvSpPr>
            <p:spPr>
              <a:xfrm>
                <a:off x="2965269" y="1136469"/>
                <a:ext cx="3130731" cy="4572000"/>
              </a:xfrm>
              <a:prstGeom prst="rect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b="1" dirty="0"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U-Net</a:t>
                </a: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5E58312-E159-564C-B464-F8EF90BC1BFC}"/>
                  </a:ext>
                </a:extLst>
              </p:cNvPr>
              <p:cNvSpPr txBox="1"/>
              <p:nvPr/>
            </p:nvSpPr>
            <p:spPr>
              <a:xfrm>
                <a:off x="2965269" y="5386767"/>
                <a:ext cx="3130731" cy="3249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 err="1"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Ronneberger</a:t>
                </a:r>
                <a:r>
                  <a:rPr lang="en-US" sz="1200" dirty="0"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et al. </a:t>
                </a:r>
                <a:r>
                  <a:rPr lang="en-US" sz="1200" i="1" dirty="0"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MICCAI</a:t>
                </a:r>
                <a:r>
                  <a:rPr lang="en-US" sz="1200" dirty="0"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2015</a:t>
                </a:r>
              </a:p>
            </p:txBody>
          </p:sp>
          <p:cxnSp>
            <p:nvCxnSpPr>
              <p:cNvPr id="11" name="Elbow Connector 10">
                <a:extLst>
                  <a:ext uri="{FF2B5EF4-FFF2-40B4-BE49-F238E27FC236}">
                    <a16:creationId xmlns:a16="http://schemas.microsoft.com/office/drawing/2014/main" id="{C259CC52-9D17-6643-B65B-4D31ABDEB375}"/>
                  </a:ext>
                </a:extLst>
              </p:cNvPr>
              <p:cNvCxnSpPr>
                <a:stCxn id="12" idx="3"/>
                <a:endCxn id="9" idx="1"/>
              </p:cNvCxnSpPr>
              <p:nvPr/>
            </p:nvCxnSpPr>
            <p:spPr>
              <a:xfrm>
                <a:off x="1950840" y="1267410"/>
                <a:ext cx="1014429" cy="2155059"/>
              </a:xfrm>
              <a:prstGeom prst="bentConnector3">
                <a:avLst/>
              </a:prstGeom>
              <a:ln w="28575"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Elbow Connector 15">
                <a:extLst>
                  <a:ext uri="{FF2B5EF4-FFF2-40B4-BE49-F238E27FC236}">
                    <a16:creationId xmlns:a16="http://schemas.microsoft.com/office/drawing/2014/main" id="{8CBFE04C-7771-914F-8136-61808319760C}"/>
                  </a:ext>
                </a:extLst>
              </p:cNvPr>
              <p:cNvCxnSpPr>
                <a:cxnSpLocks/>
                <a:stCxn id="13" idx="3"/>
                <a:endCxn id="9" idx="1"/>
              </p:cNvCxnSpPr>
              <p:nvPr/>
            </p:nvCxnSpPr>
            <p:spPr>
              <a:xfrm>
                <a:off x="1950840" y="2708470"/>
                <a:ext cx="1014429" cy="713999"/>
              </a:xfrm>
              <a:prstGeom prst="bentConnector3">
                <a:avLst/>
              </a:prstGeom>
              <a:ln w="28575"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" name="Elbow Connector 18">
                <a:extLst>
                  <a:ext uri="{FF2B5EF4-FFF2-40B4-BE49-F238E27FC236}">
                    <a16:creationId xmlns:a16="http://schemas.microsoft.com/office/drawing/2014/main" id="{BBF6C413-9787-F644-B6B3-49492968A30C}"/>
                  </a:ext>
                </a:extLst>
              </p:cNvPr>
              <p:cNvCxnSpPr>
                <a:cxnSpLocks/>
                <a:stCxn id="14" idx="3"/>
                <a:endCxn id="9" idx="1"/>
              </p:cNvCxnSpPr>
              <p:nvPr/>
            </p:nvCxnSpPr>
            <p:spPr>
              <a:xfrm flipV="1">
                <a:off x="1950840" y="3422469"/>
                <a:ext cx="1014429" cy="727061"/>
              </a:xfrm>
              <a:prstGeom prst="bentConnector3">
                <a:avLst/>
              </a:prstGeom>
              <a:ln w="28575"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Elbow Connector 22">
                <a:extLst>
                  <a:ext uri="{FF2B5EF4-FFF2-40B4-BE49-F238E27FC236}">
                    <a16:creationId xmlns:a16="http://schemas.microsoft.com/office/drawing/2014/main" id="{F56F81E4-2C1A-214B-A5D8-F7D4E74D61EF}"/>
                  </a:ext>
                </a:extLst>
              </p:cNvPr>
              <p:cNvCxnSpPr>
                <a:cxnSpLocks/>
                <a:stCxn id="15" idx="3"/>
                <a:endCxn id="9" idx="1"/>
              </p:cNvCxnSpPr>
              <p:nvPr/>
            </p:nvCxnSpPr>
            <p:spPr>
              <a:xfrm flipV="1">
                <a:off x="1950840" y="3422469"/>
                <a:ext cx="1014429" cy="2168121"/>
              </a:xfrm>
              <a:prstGeom prst="bentConnector3">
                <a:avLst>
                  <a:gd name="adj1" fmla="val 50000"/>
                </a:avLst>
              </a:prstGeom>
              <a:ln w="28575"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3ED6927F-614D-074D-8B03-6DF3238F318B}"/>
                  </a:ext>
                </a:extLst>
              </p:cNvPr>
              <p:cNvCxnSpPr>
                <a:stCxn id="9" idx="3"/>
                <a:endCxn id="3" idx="1"/>
              </p:cNvCxnSpPr>
              <p:nvPr/>
            </p:nvCxnSpPr>
            <p:spPr>
              <a:xfrm>
                <a:off x="6096000" y="3422469"/>
                <a:ext cx="435429" cy="0"/>
              </a:xfrm>
              <a:prstGeom prst="straightConnector1">
                <a:avLst/>
              </a:prstGeom>
              <a:ln w="28575"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1B27267-D2E8-B349-B78C-F210D590B102}"/>
                </a:ext>
              </a:extLst>
            </p:cNvPr>
            <p:cNvSpPr/>
            <p:nvPr/>
          </p:nvSpPr>
          <p:spPr>
            <a:xfrm>
              <a:off x="8603304" y="2712735"/>
              <a:ext cx="2396362" cy="2403382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ROI analysis and fat quantification</a:t>
              </a:r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257CEF5A-5F7D-8A4E-A7BC-B63A5E8AA5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2671" t="28371" r="50400" b="33646"/>
            <a:stretch/>
          </p:blipFill>
          <p:spPr>
            <a:xfrm>
              <a:off x="5789089" y="3914426"/>
              <a:ext cx="1879534" cy="2048624"/>
            </a:xfrm>
            <a:prstGeom prst="rect">
              <a:avLst/>
            </a:prstGeom>
          </p:spPr>
        </p:pic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723ACC4-E47E-6D40-969C-8EEBE6AEAF3A}"/>
                </a:ext>
              </a:extLst>
            </p:cNvPr>
            <p:cNvSpPr/>
            <p:nvPr/>
          </p:nvSpPr>
          <p:spPr>
            <a:xfrm>
              <a:off x="17531" y="5316671"/>
              <a:ext cx="2396362" cy="619741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input 4-channel slices (256x256x4)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295C6290-91BF-6845-8D15-43014F4EE3B5}"/>
                </a:ext>
              </a:extLst>
            </p:cNvPr>
            <p:cNvSpPr/>
            <p:nvPr/>
          </p:nvSpPr>
          <p:spPr>
            <a:xfrm>
              <a:off x="5530675" y="1039315"/>
              <a:ext cx="2396362" cy="619741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output segmentation map (256x256x1)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8D17F25D-90C1-4F41-9F5D-C1E324422517}"/>
                </a:ext>
              </a:extLst>
            </p:cNvPr>
            <p:cNvSpPr/>
            <p:nvPr/>
          </p:nvSpPr>
          <p:spPr>
            <a:xfrm>
              <a:off x="5530675" y="5936412"/>
              <a:ext cx="2396362" cy="619741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manual segmentation map (256x256x1)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85C596B-AE45-C444-91E0-17C1DA2D0FA1}"/>
                </a:ext>
              </a:extLst>
            </p:cNvPr>
            <p:cNvSpPr/>
            <p:nvPr/>
          </p:nvSpPr>
          <p:spPr>
            <a:xfrm>
              <a:off x="2660353" y="5316671"/>
              <a:ext cx="2746717" cy="619741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feature extraction and </a:t>
              </a:r>
              <a:r>
                <a:rPr lang="en-US" sz="1200" b="1" dirty="0" err="1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upsampling</a:t>
              </a:r>
              <a:r>
                <a:rPr lang="en-US" sz="12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using spatial information</a:t>
              </a:r>
            </a:p>
          </p:txBody>
        </p:sp>
        <p:cxnSp>
          <p:nvCxnSpPr>
            <p:cNvPr id="48" name="Elbow Connector 47">
              <a:extLst>
                <a:ext uri="{FF2B5EF4-FFF2-40B4-BE49-F238E27FC236}">
                  <a16:creationId xmlns:a16="http://schemas.microsoft.com/office/drawing/2014/main" id="{4CE7C4C2-F7E3-CB4F-A78E-59EA8D57BE47}"/>
                </a:ext>
              </a:extLst>
            </p:cNvPr>
            <p:cNvCxnSpPr>
              <a:cxnSpLocks/>
              <a:stCxn id="3" idx="3"/>
              <a:endCxn id="40" idx="1"/>
            </p:cNvCxnSpPr>
            <p:nvPr/>
          </p:nvCxnSpPr>
          <p:spPr>
            <a:xfrm>
              <a:off x="7668623" y="2680510"/>
              <a:ext cx="934681" cy="1233916"/>
            </a:xfrm>
            <a:prstGeom prst="bentConnector3">
              <a:avLst>
                <a:gd name="adj1" fmla="val 50000"/>
              </a:avLst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Elbow Connector 51">
              <a:extLst>
                <a:ext uri="{FF2B5EF4-FFF2-40B4-BE49-F238E27FC236}">
                  <a16:creationId xmlns:a16="http://schemas.microsoft.com/office/drawing/2014/main" id="{F2525581-DC6B-AD46-A228-EF4743CD582C}"/>
                </a:ext>
              </a:extLst>
            </p:cNvPr>
            <p:cNvCxnSpPr>
              <a:cxnSpLocks/>
              <a:stCxn id="43" idx="3"/>
              <a:endCxn id="40" idx="1"/>
            </p:cNvCxnSpPr>
            <p:nvPr/>
          </p:nvCxnSpPr>
          <p:spPr>
            <a:xfrm flipV="1">
              <a:off x="7668623" y="3914426"/>
              <a:ext cx="934681" cy="1024312"/>
            </a:xfrm>
            <a:prstGeom prst="bentConnector3">
              <a:avLst>
                <a:gd name="adj1" fmla="val 50000"/>
              </a:avLst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BD8F0D75-617B-1A42-B4A5-91B19DFE6DF2}"/>
                </a:ext>
              </a:extLst>
            </p:cNvPr>
            <p:cNvSpPr/>
            <p:nvPr/>
          </p:nvSpPr>
          <p:spPr>
            <a:xfrm>
              <a:off x="8603304" y="2868511"/>
              <a:ext cx="2396362" cy="619741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post-processing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5657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236F0-B6B9-684A-A066-64353AC3E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DE76B-1134-EC40-896A-BDAF915257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58586"/>
          </a:xfrm>
        </p:spPr>
        <p:txBody>
          <a:bodyPr numCol="2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Epochs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~300 (early stopping)</a:t>
            </a:r>
          </a:p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Adam optimization</a:t>
            </a:r>
          </a:p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Jaccard distance loss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8747F4-2776-344C-A4DE-723174F3BE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85" t="28822" r="8585" b="28052"/>
          <a:stretch/>
        </p:blipFill>
        <p:spPr>
          <a:xfrm>
            <a:off x="0" y="3684211"/>
            <a:ext cx="12192000" cy="31737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5A6814-98BA-B243-BE5E-3FDE92BF3F9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38200" y="2910781"/>
            <a:ext cx="5257800" cy="6384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BAB2225-3294-9441-BB62-D97D778EEEC0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</a:blip>
          <a:stretch>
            <a:fillRect/>
          </a:stretch>
        </p:blipFill>
        <p:spPr>
          <a:xfrm>
            <a:off x="6876288" y="1920457"/>
            <a:ext cx="5067300" cy="16494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803947C-5664-B04C-8A4D-4BD8FC88F3D4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</a:blip>
          <a:stretch>
            <a:fillRect/>
          </a:stretch>
        </p:blipFill>
        <p:spPr>
          <a:xfrm>
            <a:off x="6876287" y="172515"/>
            <a:ext cx="5067301" cy="166792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3FD44D7-5A4F-2043-AF60-EC0310964FE1}"/>
              </a:ext>
            </a:extLst>
          </p:cNvPr>
          <p:cNvSpPr txBox="1"/>
          <p:nvPr/>
        </p:nvSpPr>
        <p:spPr>
          <a:xfrm>
            <a:off x="6876287" y="171226"/>
            <a:ext cx="12087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Set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2DDB62-A4C4-E144-954C-5142E791B587}"/>
              </a:ext>
            </a:extLst>
          </p:cNvPr>
          <p:cNvSpPr txBox="1"/>
          <p:nvPr/>
        </p:nvSpPr>
        <p:spPr>
          <a:xfrm>
            <a:off x="6876287" y="1923780"/>
            <a:ext cx="11347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Testing Set</a:t>
            </a:r>
          </a:p>
        </p:txBody>
      </p:sp>
    </p:spTree>
    <p:extLst>
      <p:ext uri="{BB962C8B-B14F-4D97-AF65-F5344CB8AC3E}">
        <p14:creationId xmlns:p14="http://schemas.microsoft.com/office/powerpoint/2010/main" val="261024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3236F0-B6B9-684A-A066-64353AC3E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5FA4657-C44B-6649-A0E2-83EFF99B9DA4}"/>
              </a:ext>
            </a:extLst>
          </p:cNvPr>
          <p:cNvGrpSpPr/>
          <p:nvPr/>
        </p:nvGrpSpPr>
        <p:grpSpPr>
          <a:xfrm>
            <a:off x="684213" y="1868488"/>
            <a:ext cx="10820400" cy="4006850"/>
            <a:chOff x="684213" y="1868488"/>
            <a:chExt cx="10820400" cy="400685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4529433-4C27-904F-8F48-8F243915E7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35688" y="1868488"/>
              <a:ext cx="5368925" cy="400685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E57266E4-7312-2C48-88BA-20CCD52234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4213" y="1868488"/>
              <a:ext cx="5368925" cy="4006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93770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7760BC7-4CAD-AA44-9D3E-593ED3042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ROI Generation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15927D2-8FE3-B646-AD42-4CC9265A2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562112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Predicted masks saved as DICOMs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DICOM masks converted to </a:t>
            </a: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.int2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format</a:t>
            </a:r>
          </a:p>
          <a:p>
            <a:pPr marL="0" indent="0">
              <a:buNone/>
            </a:pPr>
            <a:r>
              <a:rPr lang="en-US" sz="20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MaskToMir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from David Newitt’s programs written in IDL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ROIs corresponding to L1-5 were analyzed and compared with manual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ROIs for other vertebrae or not covering a significant portion of L1-5 were excluded</a:t>
            </a:r>
          </a:p>
        </p:txBody>
      </p:sp>
      <p:pic>
        <p:nvPicPr>
          <p:cNvPr id="14" name="Content Placeholder 17">
            <a:extLst>
              <a:ext uri="{FF2B5EF4-FFF2-40B4-BE49-F238E27FC236}">
                <a16:creationId xmlns:a16="http://schemas.microsoft.com/office/drawing/2014/main" id="{63A4A7F5-1F1E-FD44-B15B-004021DCF5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/>
        </p:blipFill>
        <p:spPr>
          <a:xfrm>
            <a:off x="6534150" y="365125"/>
            <a:ext cx="5657850" cy="621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001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6B80A38-E023-7744-9F7B-DF7F72BFE1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/>
        </p:blipFill>
        <p:spPr>
          <a:xfrm>
            <a:off x="2769990" y="647246"/>
            <a:ext cx="6652020" cy="556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677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679E9C2B-74B1-DE49-91D8-CF6A3F019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9990" y="643466"/>
            <a:ext cx="6652020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665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39340-A288-3640-8B00-B8C8A660B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5C41E6BF-7F35-3E46-824F-3EA49522E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276497" y="302633"/>
            <a:ext cx="7574280" cy="6328992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D66544B-6AC7-2742-9438-BF38767F4B0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Stats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D2B3D9B-7719-434A-951B-5AFBB004F431}"/>
              </a:ext>
            </a:extLst>
          </p:cNvPr>
          <p:cNvSpPr txBox="1">
            <a:spLocks/>
          </p:cNvSpPr>
          <p:nvPr/>
        </p:nvSpPr>
        <p:spPr>
          <a:xfrm>
            <a:off x="7850777" y="1690688"/>
            <a:ext cx="3503023" cy="4562112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Calculate mean bone marrow fat fraction in each lumbar vertebral body for each subject</a:t>
            </a:r>
          </a:p>
          <a:p>
            <a:pPr marL="0" indent="0" algn="r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Bland-Altman analysis of mean BMF determined from manual vs. automatic segmentation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166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464</Words>
  <Application>Microsoft Macintosh PowerPoint</Application>
  <PresentationFormat>Widescreen</PresentationFormat>
  <Paragraphs>56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Consolas</vt:lpstr>
      <vt:lpstr>Verdana</vt:lpstr>
      <vt:lpstr>Office Theme</vt:lpstr>
      <vt:lpstr>VerteSegNet: A Deep Learning Approach to Automatic Vertebral Body Segmentation</vt:lpstr>
      <vt:lpstr>U-Net for Image Segmentation</vt:lpstr>
      <vt:lpstr>PowerPoint Presentation</vt:lpstr>
      <vt:lpstr>Training</vt:lpstr>
      <vt:lpstr>Training</vt:lpstr>
      <vt:lpstr>ROI Generation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VerteSegNet: A Deep Learning Approach to Automatic Vertebral Body Segmentation</dc:title>
  <dc:creator>Zhou, Jiamin</dc:creator>
  <cp:lastModifiedBy>Zhou, Jiamin</cp:lastModifiedBy>
  <cp:revision>5</cp:revision>
  <dcterms:created xsi:type="dcterms:W3CDTF">2019-10-31T22:40:57Z</dcterms:created>
  <dcterms:modified xsi:type="dcterms:W3CDTF">2019-11-01T23:13:48Z</dcterms:modified>
</cp:coreProperties>
</file>